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Nunito"/>
      <p:regular r:id="rId16"/>
      <p:bold r:id="rId17"/>
      <p:italic r:id="rId18"/>
      <p:boldItalic r:id="rId19"/>
    </p:embeddedFont>
    <p:embeddedFont>
      <p:font typeface="Maven Pro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MavenPro-bold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Italic.fntdata"/><Relationship Id="rId6" Type="http://schemas.openxmlformats.org/officeDocument/2006/relationships/slide" Target="slides/slide1.xml"/><Relationship Id="rId18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3fbd02ff5c_0_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3fbd02ff5c_0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3fbd02ff5c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3fbd02ff5c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3fbd02ff5c_0_7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3fbd02ff5c_0_7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3fbd02ff5c_0_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3fbd02ff5c_0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3fbd02ff5c_0_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3fbd02ff5c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800"/>
              </a:spcAft>
              <a:buNone/>
            </a:pPr>
            <a:r>
              <a:rPr lang="en" sz="2250">
                <a:latin typeface="Arial"/>
                <a:ea typeface="Arial"/>
                <a:cs typeface="Arial"/>
                <a:sym typeface="Arial"/>
              </a:rPr>
              <a:t>Autonomous cars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2250"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1" lang="en" sz="2250">
                <a:latin typeface="Arial"/>
                <a:ea typeface="Arial"/>
                <a:cs typeface="Arial"/>
                <a:sym typeface="Arial"/>
              </a:rPr>
              <a:t>ho should be held legally accountable in event of an accident?</a:t>
            </a:r>
            <a:endParaRPr b="1" sz="22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autonomous cars?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293100" y="1668175"/>
            <a:ext cx="47457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2425" lvl="0" marL="457200" rtl="0" algn="l">
              <a:spcBef>
                <a:spcPts val="0"/>
              </a:spcBef>
              <a:spcAft>
                <a:spcPts val="0"/>
              </a:spcAft>
              <a:buClr>
                <a:srgbClr val="111C24"/>
              </a:buClr>
              <a:buSzPts val="1950"/>
              <a:buFont typeface="Roboto"/>
              <a:buChar char="●"/>
            </a:pPr>
            <a:r>
              <a:rPr lang="en" sz="1950">
                <a:solidFill>
                  <a:srgbClr val="111C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Vehicle capable of sensing its environment</a:t>
            </a:r>
            <a:endParaRPr sz="1950">
              <a:solidFill>
                <a:srgbClr val="111C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2425" lvl="0" marL="457200" rtl="0" algn="l">
              <a:spcBef>
                <a:spcPts val="0"/>
              </a:spcBef>
              <a:spcAft>
                <a:spcPts val="0"/>
              </a:spcAft>
              <a:buClr>
                <a:srgbClr val="111C24"/>
              </a:buClr>
              <a:buSzPts val="1950"/>
              <a:buFont typeface="Roboto"/>
              <a:buChar char="●"/>
            </a:pPr>
            <a:r>
              <a:rPr lang="en" sz="1950">
                <a:solidFill>
                  <a:srgbClr val="111C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Operating </a:t>
            </a:r>
            <a:r>
              <a:rPr lang="en" sz="1950">
                <a:solidFill>
                  <a:srgbClr val="111C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without</a:t>
            </a:r>
            <a:r>
              <a:rPr lang="en" sz="1950">
                <a:solidFill>
                  <a:srgbClr val="111C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human involvement</a:t>
            </a:r>
            <a:endParaRPr sz="1950">
              <a:solidFill>
                <a:srgbClr val="111C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2425" lvl="0" marL="457200" rtl="0" algn="l">
              <a:spcBef>
                <a:spcPts val="0"/>
              </a:spcBef>
              <a:spcAft>
                <a:spcPts val="0"/>
              </a:spcAft>
              <a:buClr>
                <a:srgbClr val="111C24"/>
              </a:buClr>
              <a:buSzPts val="1950"/>
              <a:buFont typeface="Roboto"/>
              <a:buChar char="●"/>
            </a:pPr>
            <a:r>
              <a:rPr lang="en" sz="1950">
                <a:solidFill>
                  <a:srgbClr val="111C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Human passenger is not required to be present take control of the vehicle at any time</a:t>
            </a:r>
            <a:endParaRPr sz="1900"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8800" y="1857575"/>
            <a:ext cx="3947976" cy="229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autonomous cars work?</a:t>
            </a:r>
            <a:endParaRPr/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233150" y="1772925"/>
            <a:ext cx="62880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111C24"/>
              </a:buClr>
              <a:buSzPts val="1350"/>
              <a:buFont typeface="Roboto"/>
              <a:buChar char="●"/>
            </a:pPr>
            <a:r>
              <a:rPr lang="en" sz="1350">
                <a:solidFill>
                  <a:srgbClr val="111C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</a:t>
            </a:r>
            <a:r>
              <a:rPr lang="en" sz="1350">
                <a:solidFill>
                  <a:srgbClr val="111C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ely on sensors, actuators, complex algorithms, machine learning systems, and powerful processors to execute software</a:t>
            </a:r>
            <a:endParaRPr sz="1350">
              <a:solidFill>
                <a:srgbClr val="111C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111C24"/>
              </a:buClr>
              <a:buSzPts val="1350"/>
              <a:buFont typeface="Roboto"/>
              <a:buChar char="●"/>
            </a:pPr>
            <a:r>
              <a:rPr lang="en" sz="1350">
                <a:solidFill>
                  <a:srgbClr val="111C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and maintain a map of their surroundings based on a variety of sensors situated in different parts of the vehicle</a:t>
            </a:r>
            <a:endParaRPr sz="1350">
              <a:solidFill>
                <a:srgbClr val="111C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111C24"/>
              </a:buClr>
              <a:buSzPts val="1350"/>
              <a:buFont typeface="Roboto"/>
              <a:buChar char="●"/>
            </a:pPr>
            <a:r>
              <a:rPr lang="en" sz="1350">
                <a:solidFill>
                  <a:srgbClr val="111C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Sophisticated software then processes all this sensory input, plots a path, and sends instructions to the car’s actuators, which control acceleration, braking, and steering. Hard-coded rules, obstacle avoidance algorithms, predictive modeling, and object recognition help the software follow traffic rules and navigate obstacles.</a:t>
            </a:r>
            <a:endParaRPr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1150" y="1874727"/>
            <a:ext cx="2470273" cy="139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1150" y="3379063"/>
            <a:ext cx="2470275" cy="12392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Morality and autonomous cars</a:t>
            </a:r>
            <a:endParaRPr/>
          </a:p>
        </p:txBody>
      </p:sp>
      <p:sp>
        <p:nvSpPr>
          <p:cNvPr id="299" name="Google Shape;299;p16"/>
          <p:cNvSpPr txBox="1"/>
          <p:nvPr>
            <p:ph idx="1" type="body"/>
          </p:nvPr>
        </p:nvSpPr>
        <p:spPr>
          <a:xfrm>
            <a:off x="525150" y="1559638"/>
            <a:ext cx="4453800" cy="263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Morality needs to be programmed into autonomous cars ahead of time</a:t>
            </a:r>
            <a:endParaRPr sz="15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However a study in 2018 concluded that morals vary country to country, making it impossible to develop a car that universally satisfies the ethical frameworks adopted across the world</a:t>
            </a:r>
            <a:endParaRPr sz="15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144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9025" y="1383425"/>
            <a:ext cx="3860250" cy="2989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if there is an accident?</a:t>
            </a:r>
            <a:endParaRPr/>
          </a:p>
        </p:txBody>
      </p:sp>
      <p:sp>
        <p:nvSpPr>
          <p:cNvPr id="306" name="Google Shape;306;p17"/>
          <p:cNvSpPr txBox="1"/>
          <p:nvPr>
            <p:ph idx="1" type="body"/>
          </p:nvPr>
        </p:nvSpPr>
        <p:spPr>
          <a:xfrm>
            <a:off x="1303800" y="1597875"/>
            <a:ext cx="7030500" cy="31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Who is responsible?</a:t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owner?</a:t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4152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manufacturer?</a:t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4152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insurance company?</a:t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4152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AI developer?</a:t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7500"/>
              </a:lnSpc>
              <a:spcBef>
                <a:spcPts val="23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UK have proposed that the legal responsibility for accidents caused by self driving vehicles should rest with the </a:t>
            </a:r>
            <a:r>
              <a:rPr b="1" lang="en" sz="1050" u="sng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company</a:t>
            </a: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b="1" lang="en" sz="1050" u="sng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body</a:t>
            </a: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that obtained authorisation for the self-driving features used by the vehicle, </a:t>
            </a:r>
            <a:r>
              <a:rPr b="1" lang="en" sz="1050" u="sng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the person in the driver’s seat</a:t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 theory, the following entities could be liable:</a:t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6021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55555"/>
              </a:buClr>
              <a:buSzPts val="1062"/>
              <a:buFont typeface="Arial"/>
              <a:buAutoNum type="arabicPeriod"/>
            </a:pPr>
            <a:r>
              <a:rPr lang="en" sz="1061">
                <a:solidFill>
                  <a:srgbClr val="55555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Manufacturer of the car</a:t>
            </a:r>
            <a:endParaRPr sz="1061">
              <a:solidFill>
                <a:srgbClr val="55555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602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1062"/>
              <a:buFont typeface="Arial"/>
              <a:buAutoNum type="arabicPeriod"/>
            </a:pPr>
            <a:r>
              <a:rPr lang="en" sz="1061">
                <a:solidFill>
                  <a:srgbClr val="55555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Designer of the software</a:t>
            </a:r>
            <a:endParaRPr sz="1061">
              <a:solidFill>
                <a:srgbClr val="55555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602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1062"/>
              <a:buFont typeface="Arial"/>
              <a:buAutoNum type="arabicPeriod"/>
            </a:pPr>
            <a:r>
              <a:rPr lang="en" sz="1061">
                <a:solidFill>
                  <a:srgbClr val="55555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Fleet owner</a:t>
            </a:r>
            <a:endParaRPr sz="1061">
              <a:solidFill>
                <a:srgbClr val="55555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602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1062"/>
              <a:buFont typeface="Arial"/>
              <a:buAutoNum type="arabicPeriod"/>
            </a:pPr>
            <a:r>
              <a:rPr lang="en" sz="1061">
                <a:solidFill>
                  <a:srgbClr val="55555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Manufacturer of the vehicle’s components</a:t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" name="Google Shape;307;p17"/>
          <p:cNvPicPr preferRelativeResize="0"/>
          <p:nvPr/>
        </p:nvPicPr>
        <p:blipFill rotWithShape="1">
          <a:blip r:embed="rId3">
            <a:alphaModFix/>
          </a:blip>
          <a:srcRect b="27263" l="6462" r="6094" t="18394"/>
          <a:stretch/>
        </p:blipFill>
        <p:spPr>
          <a:xfrm>
            <a:off x="4646850" y="1388850"/>
            <a:ext cx="3438974" cy="136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evidence is required to prove fault?</a:t>
            </a:r>
            <a:endParaRPr/>
          </a:p>
        </p:txBody>
      </p:sp>
      <p:sp>
        <p:nvSpPr>
          <p:cNvPr id="313" name="Google Shape;313;p18"/>
          <p:cNvSpPr txBox="1"/>
          <p:nvPr>
            <p:ph idx="1" type="body"/>
          </p:nvPr>
        </p:nvSpPr>
        <p:spPr>
          <a:xfrm>
            <a:off x="1303800" y="1597875"/>
            <a:ext cx="5157300" cy="29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4415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Data collected by the vehicle sensors would provide evidence for:</a:t>
            </a:r>
            <a:endParaRPr sz="1050">
              <a:solidFill>
                <a:srgbClr val="34415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lnSpc>
                <a:spcPct val="137500"/>
              </a:lnSpc>
              <a:spcBef>
                <a:spcPts val="2300"/>
              </a:spcBef>
              <a:spcAft>
                <a:spcPts val="0"/>
              </a:spcAft>
              <a:buClr>
                <a:srgbClr val="344152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34415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Whether the car was being driven by a human or in autonomous-mode</a:t>
            </a:r>
            <a:endParaRPr sz="1050">
              <a:solidFill>
                <a:srgbClr val="34415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344152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34415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Video footage of the incident</a:t>
            </a:r>
            <a:endParaRPr sz="1050">
              <a:solidFill>
                <a:srgbClr val="34415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344152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34415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Record of sensor input data and output actions from software</a:t>
            </a:r>
            <a:endParaRPr sz="1050">
              <a:solidFill>
                <a:srgbClr val="34415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344152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34415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Status of vehicle/sensors</a:t>
            </a:r>
            <a:endParaRPr sz="1050">
              <a:solidFill>
                <a:srgbClr val="34415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7500"/>
              </a:lnSpc>
              <a:spcBef>
                <a:spcPts val="2300"/>
              </a:spcBef>
              <a:spcAft>
                <a:spcPts val="2300"/>
              </a:spcAft>
              <a:buNone/>
            </a:pPr>
            <a:r>
              <a:rPr lang="en" sz="1050">
                <a:solidFill>
                  <a:srgbClr val="34415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Any aspect relating to the maintenance or </a:t>
            </a:r>
            <a:r>
              <a:rPr lang="en" sz="1050">
                <a:solidFill>
                  <a:srgbClr val="34415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autonomous</a:t>
            </a:r>
            <a:r>
              <a:rPr lang="en" sz="1050">
                <a:solidFill>
                  <a:srgbClr val="34415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driving of the vehicle (i.e. software) would </a:t>
            </a:r>
            <a:r>
              <a:rPr lang="en" sz="1050">
                <a:solidFill>
                  <a:srgbClr val="34415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place liability onto the manufacturer. </a:t>
            </a:r>
            <a:endParaRPr sz="1050">
              <a:solidFill>
                <a:srgbClr val="34415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4" name="Google Shape;3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3400" y="1597875"/>
            <a:ext cx="2051150" cy="115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1050" y="2802539"/>
            <a:ext cx="2223450" cy="1251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